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5"/>
  </p:notesMasterIdLst>
  <p:sldIdLst>
    <p:sldId id="256" r:id="rId2"/>
    <p:sldId id="268" r:id="rId3"/>
    <p:sldId id="257" r:id="rId4"/>
    <p:sldId id="265" r:id="rId5"/>
    <p:sldId id="258" r:id="rId6"/>
    <p:sldId id="259" r:id="rId7"/>
    <p:sldId id="260" r:id="rId8"/>
    <p:sldId id="262" r:id="rId9"/>
    <p:sldId id="261" r:id="rId10"/>
    <p:sldId id="263" r:id="rId11"/>
    <p:sldId id="264" r:id="rId12"/>
    <p:sldId id="266" r:id="rId13"/>
    <p:sldId id="267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59"/>
    <p:restoredTop sz="94719"/>
  </p:normalViewPr>
  <p:slideViewPr>
    <p:cSldViewPr snapToGrid="0" snapToObjects="1">
      <p:cViewPr varScale="1">
        <p:scale>
          <a:sx n="98" d="100"/>
          <a:sy n="98" d="100"/>
        </p:scale>
        <p:origin x="624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1C1EB3-BF7D-E842-9F49-49F07CD8BB31}" type="datetimeFigureOut">
              <a:rPr lang="en-US" smtClean="0"/>
              <a:t>11/29/18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B8045D-78D0-7E40-8E89-F12F06EED0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7960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11/29/18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11/29/18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11/29/18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11/29/18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11/29/18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11/29/18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11/29/18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11/29/18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11/29/18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11/29/18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11/29/18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11/29/18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Relationship Id="rId3" Type="http://schemas.openxmlformats.org/officeDocument/2006/relationships/image" Target="../media/image8.jp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Relationship Id="rId3" Type="http://schemas.openxmlformats.org/officeDocument/2006/relationships/image" Target="../media/image9.jp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Relationship Id="rId3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Relationship Id="rId3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Relationship Id="rId3" Type="http://schemas.openxmlformats.org/officeDocument/2006/relationships/image" Target="../media/image4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Relationship Id="rId3" Type="http://schemas.openxmlformats.org/officeDocument/2006/relationships/image" Target="../media/image5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Relationship Id="rId3" Type="http://schemas.openxmlformats.org/officeDocument/2006/relationships/image" Target="../media/image6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Relationship Id="rId3" Type="http://schemas.openxmlformats.org/officeDocument/2006/relationships/image" Target="../media/image7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Classroom Layout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Flexible seating arrangement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8236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="" xmlns:a16="http://schemas.microsoft.com/office/drawing/2014/main" id="{CDDE5CDF-1512-4CDA-B956-23D223F8DE4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1" name="Picture 10">
            <a:extLst>
              <a:ext uri="{FF2B5EF4-FFF2-40B4-BE49-F238E27FC236}">
                <a16:creationId xmlns="" xmlns:a16="http://schemas.microsoft.com/office/drawing/2014/main" id="{B029D7D8-5A6B-4C76-94C8-15798C6C5AD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13" name="Straight Connector 12">
            <a:extLst>
              <a:ext uri="{FF2B5EF4-FFF2-40B4-BE49-F238E27FC236}">
                <a16:creationId xmlns="" xmlns:a16="http://schemas.microsoft.com/office/drawing/2014/main" id="{A5C9319C-E20D-4884-952F-60B6A58C3E3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15" name="Rectangle 14">
            <a:extLst>
              <a:ext uri="{FF2B5EF4-FFF2-40B4-BE49-F238E27FC236}">
                <a16:creationId xmlns="" xmlns:a16="http://schemas.microsoft.com/office/drawing/2014/main" id="{62C9703D-C8F9-44AD-A7C0-C2F3871F8C1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16016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9558" y="643467"/>
            <a:ext cx="3252883" cy="48732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5511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considerations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Bookshelves and lockers along the walls will contain class material.</a:t>
            </a:r>
          </a:p>
          <a:p>
            <a:r>
              <a:rPr lang="en-US" dirty="0" smtClean="0"/>
              <a:t>Wall space shall contain bulletin boards of student work, as well as anchor charts.</a:t>
            </a:r>
          </a:p>
          <a:p>
            <a:r>
              <a:rPr lang="en-US" dirty="0" smtClean="0"/>
              <a:t>Laptops or tablet computers with headphones can be used anywhere in the classroom.</a:t>
            </a:r>
          </a:p>
          <a:p>
            <a:r>
              <a:rPr lang="en-US" dirty="0" smtClean="0"/>
              <a:t>Sharpened pencils, and other supplies shall be kept and used communally.</a:t>
            </a:r>
          </a:p>
          <a:p>
            <a:r>
              <a:rPr lang="en-US" dirty="0" smtClean="0"/>
              <a:t>Trash can is located near the door, with an additional trash can on the other side of the room</a:t>
            </a:r>
          </a:p>
          <a:p>
            <a:r>
              <a:rPr lang="en-US" dirty="0" smtClean="0"/>
              <a:t>Procedures for transition and clean up shall be implemented and retaught as needed.</a:t>
            </a:r>
          </a:p>
        </p:txBody>
      </p:sp>
    </p:spTree>
    <p:extLst>
      <p:ext uri="{BB962C8B-B14F-4D97-AF65-F5344CB8AC3E}">
        <p14:creationId xmlns:p14="http://schemas.microsoft.com/office/powerpoint/2010/main" val="1750541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="" xmlns:a16="http://schemas.microsoft.com/office/drawing/2014/main" id="{CDDE5CDF-1512-4CDA-B956-23D223F8DE4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1" name="Picture 10">
            <a:extLst>
              <a:ext uri="{FF2B5EF4-FFF2-40B4-BE49-F238E27FC236}">
                <a16:creationId xmlns="" xmlns:a16="http://schemas.microsoft.com/office/drawing/2014/main" id="{B029D7D8-5A6B-4C76-94C8-15798C6C5AD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13" name="Straight Connector 12">
            <a:extLst>
              <a:ext uri="{FF2B5EF4-FFF2-40B4-BE49-F238E27FC236}">
                <a16:creationId xmlns="" xmlns:a16="http://schemas.microsoft.com/office/drawing/2014/main" id="{A5C9319C-E20D-4884-952F-60B6A58C3E3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15" name="Rectangle 14">
            <a:extLst>
              <a:ext uri="{FF2B5EF4-FFF2-40B4-BE49-F238E27FC236}">
                <a16:creationId xmlns="" xmlns:a16="http://schemas.microsoft.com/office/drawing/2014/main" id="{62C9703D-C8F9-44AD-A7C0-C2F3871F8C1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16016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9383" y="643467"/>
            <a:ext cx="4873234" cy="48732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9281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Student jobs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Student jobs will be rotated regularly, so each student has the chance to do each job.</a:t>
            </a:r>
          </a:p>
          <a:p>
            <a:r>
              <a:rPr lang="en-US" dirty="0" smtClean="0"/>
              <a:t>Student jobs can include sharpening pencils, organizing and inventory of materials and supplies, picking up trash, and anything else that needs to be done in the classroom.</a:t>
            </a:r>
          </a:p>
          <a:p>
            <a:r>
              <a:rPr lang="en-US" dirty="0" smtClean="0"/>
              <a:t>Promotes a classroom culture of responsibility and community mindedness.</a:t>
            </a:r>
          </a:p>
          <a:p>
            <a:r>
              <a:rPr lang="en-US" dirty="0" smtClean="0"/>
              <a:t>Reduces burden on teacher.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7657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="" xmlns:a16="http://schemas.microsoft.com/office/drawing/2014/main" id="{CDDE5CDF-1512-4CDA-B956-23D223F8DE4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1" name="Picture 10">
            <a:extLst>
              <a:ext uri="{FF2B5EF4-FFF2-40B4-BE49-F238E27FC236}">
                <a16:creationId xmlns="" xmlns:a16="http://schemas.microsoft.com/office/drawing/2014/main" id="{B029D7D8-5A6B-4C76-94C8-15798C6C5AD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13" name="Straight Connector 12">
            <a:extLst>
              <a:ext uri="{FF2B5EF4-FFF2-40B4-BE49-F238E27FC236}">
                <a16:creationId xmlns="" xmlns:a16="http://schemas.microsoft.com/office/drawing/2014/main" id="{A5C9319C-E20D-4884-952F-60B6A58C3E3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15" name="Rectangle 14">
            <a:extLst>
              <a:ext uri="{FF2B5EF4-FFF2-40B4-BE49-F238E27FC236}">
                <a16:creationId xmlns="" xmlns:a16="http://schemas.microsoft.com/office/drawing/2014/main" id="{62C9703D-C8F9-44AD-A7C0-C2F3871F8C1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16016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8754" y="543984"/>
            <a:ext cx="4873234" cy="48732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3406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="" xmlns:a16="http://schemas.microsoft.com/office/drawing/2014/main" id="{0CABCAE3-64FC-4149-819F-2C181282415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1" name="Picture 10">
            <a:extLst>
              <a:ext uri="{FF2B5EF4-FFF2-40B4-BE49-F238E27FC236}">
                <a16:creationId xmlns="" xmlns:a16="http://schemas.microsoft.com/office/drawing/2014/main" id="{012FDCFE-9AD2-4D8A-8CBF-B3AA37EBF6D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13" name="Straight Connector 12">
            <a:extLst>
              <a:ext uri="{FF2B5EF4-FFF2-40B4-BE49-F238E27FC236}">
                <a16:creationId xmlns="" xmlns:a16="http://schemas.microsoft.com/office/drawing/2014/main" id="{FBD463FC-4CA8-4FF4-85A3-AF9F4B98D21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="" xmlns:a16="http://schemas.microsoft.com/office/drawing/2014/main" id="{BECF35C3-8B44-4F4B-BD25-4C01823DB22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 useBgFill="1">
        <p:nvSpPr>
          <p:cNvPr id="17" name="Rectangle 16">
            <a:extLst>
              <a:ext uri="{FF2B5EF4-FFF2-40B4-BE49-F238E27FC236}">
                <a16:creationId xmlns="" xmlns:a16="http://schemas.microsoft.com/office/drawing/2014/main" id="{2FA7AD0A-1871-4DF8-9235-F49D0513B9C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="" xmlns:a16="http://schemas.microsoft.com/office/drawing/2014/main" id="{36B04CFB-FAE5-47DD-9B3E-4E9BA7A89CC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9301" y="1474969"/>
            <a:ext cx="2823919" cy="1868760"/>
          </a:xfrm>
        </p:spPr>
        <p:txBody>
          <a:bodyPr vert="horz" lIns="91440" tIns="45720" rIns="91440" bIns="0" rtlCol="0" anchor="b">
            <a:normAutofit/>
          </a:bodyPr>
          <a:lstStyle/>
          <a:p>
            <a:r>
              <a:rPr lang="en-US" sz="3600" dirty="0" smtClean="0"/>
              <a:t>Flexible seating example</a:t>
            </a:r>
            <a:endParaRPr lang="en-US" sz="3600" dirty="0"/>
          </a:p>
        </p:txBody>
      </p:sp>
      <p:cxnSp>
        <p:nvCxnSpPr>
          <p:cNvPr id="21" name="Straight Connector 20">
            <a:extLst>
              <a:ext uri="{FF2B5EF4-FFF2-40B4-BE49-F238E27FC236}">
                <a16:creationId xmlns="" xmlns:a16="http://schemas.microsoft.com/office/drawing/2014/main" id="{EE68D41B-9286-479F-9AB7-678C8E348D7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59301" y="3528543"/>
            <a:ext cx="2823919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grpSp>
        <p:nvGrpSpPr>
          <p:cNvPr id="23" name="Group 22">
            <a:extLst>
              <a:ext uri="{FF2B5EF4-FFF2-40B4-BE49-F238E27FC236}">
                <a16:creationId xmlns="" xmlns:a16="http://schemas.microsoft.com/office/drawing/2014/main" id="{E8ACF89C-CFC3-4D68-B3C4-2BEFB7BBE5F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979389" y="482171"/>
            <a:ext cx="7560115" cy="5149101"/>
            <a:chOff x="3979389" y="482171"/>
            <a:chExt cx="7560115" cy="5149101"/>
          </a:xfrm>
        </p:grpSpPr>
        <p:sp>
          <p:nvSpPr>
            <p:cNvPr id="24" name="Rectangle 23">
              <a:extLst>
                <a:ext uri="{FF2B5EF4-FFF2-40B4-BE49-F238E27FC236}">
                  <a16:creationId xmlns="" xmlns:a16="http://schemas.microsoft.com/office/drawing/2014/main" id="{3B770B7D-3C5C-4682-8DF0-20783592F3B6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79389" y="482171"/>
              <a:ext cx="7560115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24">
              <a:extLst>
                <a:ext uri="{FF2B5EF4-FFF2-40B4-BE49-F238E27FC236}">
                  <a16:creationId xmlns="" xmlns:a16="http://schemas.microsoft.com/office/drawing/2014/main" id="{A6893E11-7EC1-4EB6-A2A8-0B693F8FE576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292448" y="812507"/>
              <a:ext cx="692827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7" name="Rectangle 26">
            <a:extLst>
              <a:ext uri="{FF2B5EF4-FFF2-40B4-BE49-F238E27FC236}">
                <a16:creationId xmlns="" xmlns:a16="http://schemas.microsoft.com/office/drawing/2014/main" id="{622F7FD7-8884-4FD5-95AB-0B5C6033ADF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55487" y="977965"/>
            <a:ext cx="6615582" cy="4135339"/>
          </a:xfrm>
          <a:prstGeom prst="rect">
            <a:avLst/>
          </a:prstGeom>
          <a:solidFill>
            <a:schemeClr val="bg1"/>
          </a:solidFill>
          <a:ln w="635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2385" y="1116345"/>
            <a:ext cx="5154896" cy="3866172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="" xmlns:a16="http://schemas.microsoft.com/office/drawing/2014/main" id="{16EFE474-4FE0-4E8F-8F09-5ED2C9E76A8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31" name="Straight Connector 30">
            <a:extLst>
              <a:ext uri="{FF2B5EF4-FFF2-40B4-BE49-F238E27FC236}">
                <a16:creationId xmlns="" xmlns:a16="http://schemas.microsoft.com/office/drawing/2014/main" id="{CF8B8C81-54DC-4AF5-B682-3A2C70A6B55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71916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Instruction area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Direct instruction shall take place on the carpet in front of an easel, whiteboard or projector.</a:t>
            </a:r>
          </a:p>
          <a:p>
            <a:r>
              <a:rPr lang="en-US" dirty="0" smtClean="0"/>
              <a:t>Students will sit on the carpet, teacher will stand or sit at the easel or whiteboard in clear view.</a:t>
            </a:r>
          </a:p>
          <a:p>
            <a:r>
              <a:rPr lang="en-US" dirty="0" smtClean="0"/>
              <a:t>After direct instruction, students can choose their own seats for guided practice, independent practice, centers, and extension activities.</a:t>
            </a:r>
          </a:p>
          <a:p>
            <a:r>
              <a:rPr lang="en-US" dirty="0" smtClean="0"/>
              <a:t>Teacher will either circulate, or meet with small groups.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408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="" xmlns:a16="http://schemas.microsoft.com/office/drawing/2014/main" id="{0CABCAE3-64FC-4149-819F-2C181282415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3" name="Picture 12">
            <a:extLst>
              <a:ext uri="{FF2B5EF4-FFF2-40B4-BE49-F238E27FC236}">
                <a16:creationId xmlns="" xmlns:a16="http://schemas.microsoft.com/office/drawing/2014/main" id="{012FDCFE-9AD2-4D8A-8CBF-B3AA37EBF6D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15" name="Straight Connector 14">
            <a:extLst>
              <a:ext uri="{FF2B5EF4-FFF2-40B4-BE49-F238E27FC236}">
                <a16:creationId xmlns="" xmlns:a16="http://schemas.microsoft.com/office/drawing/2014/main" id="{FBD463FC-4CA8-4FF4-85A3-AF9F4B98D21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="" xmlns:a16="http://schemas.microsoft.com/office/drawing/2014/main" id="{BECF35C3-8B44-4F4B-BD25-4C01823DB22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 useBgFill="1">
        <p:nvSpPr>
          <p:cNvPr id="19" name="Rectangle 18">
            <a:extLst>
              <a:ext uri="{FF2B5EF4-FFF2-40B4-BE49-F238E27FC236}">
                <a16:creationId xmlns="" xmlns:a16="http://schemas.microsoft.com/office/drawing/2014/main" id="{2FA7AD0A-1871-4DF8-9235-F49D0513B9C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="" xmlns:a16="http://schemas.microsoft.com/office/drawing/2014/main" id="{36B04CFB-FAE5-47DD-9B3E-4E9BA7A89CC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9301" y="1474969"/>
            <a:ext cx="2823919" cy="1868760"/>
          </a:xfrm>
        </p:spPr>
        <p:txBody>
          <a:bodyPr vert="horz" lIns="91440" tIns="45720" rIns="91440" bIns="0" rtlCol="0" anchor="b">
            <a:normAutofit/>
          </a:bodyPr>
          <a:lstStyle/>
          <a:p>
            <a:r>
              <a:rPr lang="en-US" sz="3600"/>
              <a:t>Flexible seating example ii</a:t>
            </a:r>
          </a:p>
        </p:txBody>
      </p:sp>
      <p:cxnSp>
        <p:nvCxnSpPr>
          <p:cNvPr id="23" name="Straight Connector 22">
            <a:extLst>
              <a:ext uri="{FF2B5EF4-FFF2-40B4-BE49-F238E27FC236}">
                <a16:creationId xmlns="" xmlns:a16="http://schemas.microsoft.com/office/drawing/2014/main" id="{EE68D41B-9286-479F-9AB7-678C8E348D7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59301" y="3528543"/>
            <a:ext cx="2823919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grpSp>
        <p:nvGrpSpPr>
          <p:cNvPr id="25" name="Group 24">
            <a:extLst>
              <a:ext uri="{FF2B5EF4-FFF2-40B4-BE49-F238E27FC236}">
                <a16:creationId xmlns="" xmlns:a16="http://schemas.microsoft.com/office/drawing/2014/main" id="{E8ACF89C-CFC3-4D68-B3C4-2BEFB7BBE5F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979389" y="482171"/>
            <a:ext cx="7560115" cy="5149101"/>
            <a:chOff x="3979389" y="482171"/>
            <a:chExt cx="7560115" cy="5149101"/>
          </a:xfrm>
        </p:grpSpPr>
        <p:sp>
          <p:nvSpPr>
            <p:cNvPr id="26" name="Rectangle 25">
              <a:extLst>
                <a:ext uri="{FF2B5EF4-FFF2-40B4-BE49-F238E27FC236}">
                  <a16:creationId xmlns="" xmlns:a16="http://schemas.microsoft.com/office/drawing/2014/main" id="{3B770B7D-3C5C-4682-8DF0-20783592F3B6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79389" y="482171"/>
              <a:ext cx="7560115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26">
              <a:extLst>
                <a:ext uri="{FF2B5EF4-FFF2-40B4-BE49-F238E27FC236}">
                  <a16:creationId xmlns="" xmlns:a16="http://schemas.microsoft.com/office/drawing/2014/main" id="{A6893E11-7EC1-4EB6-A2A8-0B693F8FE576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292448" y="812507"/>
              <a:ext cx="692827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9" name="Rectangle 28">
            <a:extLst>
              <a:ext uri="{FF2B5EF4-FFF2-40B4-BE49-F238E27FC236}">
                <a16:creationId xmlns="" xmlns:a16="http://schemas.microsoft.com/office/drawing/2014/main" id="{622F7FD7-8884-4FD5-95AB-0B5C6033ADF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55487" y="977965"/>
            <a:ext cx="6615582" cy="4135339"/>
          </a:xfrm>
          <a:prstGeom prst="rect">
            <a:avLst/>
          </a:prstGeom>
          <a:solidFill>
            <a:schemeClr val="bg1"/>
          </a:solidFill>
          <a:ln w="635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0019" y="1116345"/>
            <a:ext cx="2899629" cy="3866172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="" xmlns:a16="http://schemas.microsoft.com/office/drawing/2014/main" id="{16EFE474-4FE0-4E8F-8F09-5ED2C9E76A8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33" name="Straight Connector 32">
            <a:extLst>
              <a:ext uri="{FF2B5EF4-FFF2-40B4-BE49-F238E27FC236}">
                <a16:creationId xmlns="" xmlns:a16="http://schemas.microsoft.com/office/drawing/2014/main" id="{CF8B8C81-54DC-4AF5-B682-3A2C70A6B55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01771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Evidence based Benefits of flexible seating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Promotes engagement and attentiveness in students.</a:t>
            </a:r>
          </a:p>
          <a:p>
            <a:r>
              <a:rPr lang="en-US" dirty="0" smtClean="0"/>
              <a:t>Improves performance and satisfaction among students.</a:t>
            </a:r>
          </a:p>
          <a:p>
            <a:r>
              <a:rPr lang="en-US" dirty="0" smtClean="0"/>
              <a:t>Allows for personal responsibility and choice.</a:t>
            </a:r>
          </a:p>
          <a:p>
            <a:r>
              <a:rPr lang="en-US" dirty="0" smtClean="0"/>
              <a:t>Promotes individual physical comfort.</a:t>
            </a:r>
          </a:p>
          <a:p>
            <a:r>
              <a:rPr lang="en-US" dirty="0" smtClean="0"/>
              <a:t>Accommodates different learning styles.</a:t>
            </a:r>
          </a:p>
          <a:p>
            <a:r>
              <a:rPr lang="en-US" dirty="0" smtClean="0"/>
              <a:t>Promotes community and collaboration.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1278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="" xmlns:a16="http://schemas.microsoft.com/office/drawing/2014/main" id="{0CABCAE3-64FC-4149-819F-2C181282415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1" name="Picture 10">
            <a:extLst>
              <a:ext uri="{FF2B5EF4-FFF2-40B4-BE49-F238E27FC236}">
                <a16:creationId xmlns="" xmlns:a16="http://schemas.microsoft.com/office/drawing/2014/main" id="{012FDCFE-9AD2-4D8A-8CBF-B3AA37EBF6D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13" name="Straight Connector 12">
            <a:extLst>
              <a:ext uri="{FF2B5EF4-FFF2-40B4-BE49-F238E27FC236}">
                <a16:creationId xmlns="" xmlns:a16="http://schemas.microsoft.com/office/drawing/2014/main" id="{FBD463FC-4CA8-4FF4-85A3-AF9F4B98D21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="" xmlns:a16="http://schemas.microsoft.com/office/drawing/2014/main" id="{BECF35C3-8B44-4F4B-BD25-4C01823DB22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 useBgFill="1">
        <p:nvSpPr>
          <p:cNvPr id="17" name="Rectangle 16">
            <a:extLst>
              <a:ext uri="{FF2B5EF4-FFF2-40B4-BE49-F238E27FC236}">
                <a16:creationId xmlns="" xmlns:a16="http://schemas.microsoft.com/office/drawing/2014/main" id="{D0712110-0BC1-4B31-B3BB-63B44222E87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="" xmlns:a16="http://schemas.microsoft.com/office/drawing/2014/main" id="{4466B5F3-C053-4580-B04A-1EF94988828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2616" y="962902"/>
            <a:ext cx="4176384" cy="2380828"/>
          </a:xfrm>
        </p:spPr>
        <p:txBody>
          <a:bodyPr vert="horz" lIns="91440" tIns="45720" rIns="91440" bIns="0" rtlCol="0" anchor="b">
            <a:normAutofit/>
          </a:bodyPr>
          <a:lstStyle/>
          <a:p>
            <a:r>
              <a:rPr lang="en-US" sz="4800"/>
              <a:t>Ideas for flexible seating</a:t>
            </a:r>
          </a:p>
        </p:txBody>
      </p:sp>
      <p:cxnSp>
        <p:nvCxnSpPr>
          <p:cNvPr id="21" name="Straight Connector 20">
            <a:extLst>
              <a:ext uri="{FF2B5EF4-FFF2-40B4-BE49-F238E27FC236}">
                <a16:creationId xmlns="" xmlns:a16="http://schemas.microsoft.com/office/drawing/2014/main" id="{FA6123F2-4B61-414F-A7E5-5B7828EACAE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452617" y="3528543"/>
            <a:ext cx="4171479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6742" y="805583"/>
            <a:ext cx="2015779" cy="4660762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="" xmlns:a16="http://schemas.microsoft.com/office/drawing/2014/main" id="{25CED634-E2D0-4AB7-96DD-816C9B52C5C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25" name="Straight Connector 24">
            <a:extLst>
              <a:ext uri="{FF2B5EF4-FFF2-40B4-BE49-F238E27FC236}">
                <a16:creationId xmlns="" xmlns:a16="http://schemas.microsoft.com/office/drawing/2014/main" id="{FCDDCDFB-696D-4FDF-9B58-24F71B7C37B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16217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="" xmlns:a16="http://schemas.microsoft.com/office/drawing/2014/main" id="{CDDE5CDF-1512-4CDA-B956-23D223F8DE4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1" name="Picture 10">
            <a:extLst>
              <a:ext uri="{FF2B5EF4-FFF2-40B4-BE49-F238E27FC236}">
                <a16:creationId xmlns="" xmlns:a16="http://schemas.microsoft.com/office/drawing/2014/main" id="{B029D7D8-5A6B-4C76-94C8-15798C6C5AD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13" name="Straight Connector 12">
            <a:extLst>
              <a:ext uri="{FF2B5EF4-FFF2-40B4-BE49-F238E27FC236}">
                <a16:creationId xmlns="" xmlns:a16="http://schemas.microsoft.com/office/drawing/2014/main" id="{A5C9319C-E20D-4884-952F-60B6A58C3E3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15" name="Rectangle 14">
            <a:extLst>
              <a:ext uri="{FF2B5EF4-FFF2-40B4-BE49-F238E27FC236}">
                <a16:creationId xmlns="" xmlns:a16="http://schemas.microsoft.com/office/drawing/2014/main" id="{62C9703D-C8F9-44AD-A7C0-C2F3871F8C1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16016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9383" y="643467"/>
            <a:ext cx="4873234" cy="48732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0111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angle 31">
            <a:extLst>
              <a:ext uri="{FF2B5EF4-FFF2-40B4-BE49-F238E27FC236}">
                <a16:creationId xmlns="" xmlns:a16="http://schemas.microsoft.com/office/drawing/2014/main" id="{CDDE5CDF-1512-4CDA-B956-23D223F8DE4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34" name="Picture 33">
            <a:extLst>
              <a:ext uri="{FF2B5EF4-FFF2-40B4-BE49-F238E27FC236}">
                <a16:creationId xmlns="" xmlns:a16="http://schemas.microsoft.com/office/drawing/2014/main" id="{B029D7D8-5A6B-4C76-94C8-15798C6C5AD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36" name="Straight Connector 35">
            <a:extLst>
              <a:ext uri="{FF2B5EF4-FFF2-40B4-BE49-F238E27FC236}">
                <a16:creationId xmlns="" xmlns:a16="http://schemas.microsoft.com/office/drawing/2014/main" id="{A5C9319C-E20D-4884-952F-60B6A58C3E3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38" name="Rectangle 37">
            <a:extLst>
              <a:ext uri="{FF2B5EF4-FFF2-40B4-BE49-F238E27FC236}">
                <a16:creationId xmlns="" xmlns:a16="http://schemas.microsoft.com/office/drawing/2014/main" id="{62C9703D-C8F9-44AD-A7C0-C2F3871F8C1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16016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7177" y="643467"/>
            <a:ext cx="6497645" cy="48732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4784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242</TotalTime>
  <Words>289</Words>
  <Application>Microsoft Macintosh PowerPoint</Application>
  <PresentationFormat>Widescreen</PresentationFormat>
  <Paragraphs>29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Calibri</vt:lpstr>
      <vt:lpstr>Gill Sans MT</vt:lpstr>
      <vt:lpstr>Arial</vt:lpstr>
      <vt:lpstr>Gallery</vt:lpstr>
      <vt:lpstr>Classroom Layout</vt:lpstr>
      <vt:lpstr>PowerPoint Presentation</vt:lpstr>
      <vt:lpstr>Flexible seating example</vt:lpstr>
      <vt:lpstr>Instruction area</vt:lpstr>
      <vt:lpstr>Flexible seating example ii</vt:lpstr>
      <vt:lpstr>Evidence based Benefits of flexible seating</vt:lpstr>
      <vt:lpstr>Ideas for flexible seating</vt:lpstr>
      <vt:lpstr>PowerPoint Presentation</vt:lpstr>
      <vt:lpstr>PowerPoint Presentation</vt:lpstr>
      <vt:lpstr>PowerPoint Presentation</vt:lpstr>
      <vt:lpstr>Other considerations</vt:lpstr>
      <vt:lpstr>PowerPoint Presentation</vt:lpstr>
      <vt:lpstr>Student jobs</vt:lpstr>
    </vt:vector>
  </TitlesOfParts>
  <Company/>
  <LinksUpToDate>false</LinksUpToDate>
  <SharedDoc>false</SharedDoc>
  <HyperlinksChanged>false</HyperlinksChanged>
  <AppVersion>15.0034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Fifth grade </dc:title>
  <dc:creator>Microsoft Office User</dc:creator>
  <cp:lastModifiedBy>Microsoft Office User</cp:lastModifiedBy>
  <cp:revision>8</cp:revision>
  <dcterms:created xsi:type="dcterms:W3CDTF">2018-08-28T15:23:59Z</dcterms:created>
  <dcterms:modified xsi:type="dcterms:W3CDTF">2018-11-29T17:49:32Z</dcterms:modified>
</cp:coreProperties>
</file>